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9" d="100"/>
          <a:sy n="89" d="100"/>
        </p:scale>
        <p:origin x="66" y="-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3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0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7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50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1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1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1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7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4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8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37F0C-9253-482C-8613-BDB906EF7D2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53FB-D0CF-4E92-93A1-DA75FC298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1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579186"/>
              </p:ext>
            </p:extLst>
          </p:nvPr>
        </p:nvGraphicFramePr>
        <p:xfrm>
          <a:off x="1679302" y="236339"/>
          <a:ext cx="8128002" cy="791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087">
                  <a:extLst>
                    <a:ext uri="{9D8B030D-6E8A-4147-A177-3AD203B41FA5}">
                      <a16:colId xmlns:a16="http://schemas.microsoft.com/office/drawing/2014/main" val="1690094682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3019315575"/>
                    </a:ext>
                  </a:extLst>
                </a:gridCol>
                <a:gridCol w="953588">
                  <a:extLst>
                    <a:ext uri="{9D8B030D-6E8A-4147-A177-3AD203B41FA5}">
                      <a16:colId xmlns:a16="http://schemas.microsoft.com/office/drawing/2014/main" val="142239901"/>
                    </a:ext>
                  </a:extLst>
                </a:gridCol>
                <a:gridCol w="1084218">
                  <a:extLst>
                    <a:ext uri="{9D8B030D-6E8A-4147-A177-3AD203B41FA5}">
                      <a16:colId xmlns:a16="http://schemas.microsoft.com/office/drawing/2014/main" val="652351870"/>
                    </a:ext>
                  </a:extLst>
                </a:gridCol>
                <a:gridCol w="2744168">
                  <a:extLst>
                    <a:ext uri="{9D8B030D-6E8A-4147-A177-3AD203B41FA5}">
                      <a16:colId xmlns:a16="http://schemas.microsoft.com/office/drawing/2014/main" val="23857453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96285791"/>
                    </a:ext>
                  </a:extLst>
                </a:gridCol>
              </a:tblGrid>
              <a:tr h="7825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وزن مولکولی فوق العاده بالا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تراکم بالا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چگالی متوسط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چگالی کم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ویژگی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آزمون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ASTM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508259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5144130"/>
                  </p:ext>
                </p:extLst>
              </p:nvPr>
            </p:nvGraphicFramePr>
            <p:xfrm>
              <a:off x="1679303" y="1397725"/>
              <a:ext cx="8128000" cy="17264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0834">
                      <a:extLst>
                        <a:ext uri="{9D8B030D-6E8A-4147-A177-3AD203B41FA5}">
                          <a16:colId xmlns:a16="http://schemas.microsoft.com/office/drawing/2014/main" val="1477858310"/>
                        </a:ext>
                      </a:extLst>
                    </a:gridCol>
                    <a:gridCol w="940526">
                      <a:extLst>
                        <a:ext uri="{9D8B030D-6E8A-4147-A177-3AD203B41FA5}">
                          <a16:colId xmlns:a16="http://schemas.microsoft.com/office/drawing/2014/main" val="1485165315"/>
                        </a:ext>
                      </a:extLst>
                    </a:gridCol>
                    <a:gridCol w="966651">
                      <a:extLst>
                        <a:ext uri="{9D8B030D-6E8A-4147-A177-3AD203B41FA5}">
                          <a16:colId xmlns:a16="http://schemas.microsoft.com/office/drawing/2014/main" val="3060637877"/>
                        </a:ext>
                      </a:extLst>
                    </a:gridCol>
                    <a:gridCol w="1071155">
                      <a:extLst>
                        <a:ext uri="{9D8B030D-6E8A-4147-A177-3AD203B41FA5}">
                          <a16:colId xmlns:a16="http://schemas.microsoft.com/office/drawing/2014/main" val="3737314812"/>
                        </a:ext>
                      </a:extLst>
                    </a:gridCol>
                    <a:gridCol w="2795451">
                      <a:extLst>
                        <a:ext uri="{9D8B030D-6E8A-4147-A177-3AD203B41FA5}">
                          <a16:colId xmlns:a16="http://schemas.microsoft.com/office/drawing/2014/main" val="1942769455"/>
                        </a:ext>
                      </a:extLst>
                    </a:gridCol>
                    <a:gridCol w="1303383">
                      <a:extLst>
                        <a:ext uri="{9D8B030D-6E8A-4147-A177-3AD203B41FA5}">
                          <a16:colId xmlns:a16="http://schemas.microsoft.com/office/drawing/2014/main" val="4172719518"/>
                        </a:ext>
                      </a:extLst>
                    </a:gridCol>
                  </a:tblGrid>
                  <a:tr h="809898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ar-SA" sz="1100" u="none" strike="noStrike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0.928-0.941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900" u="none" strike="noStrike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0.941-0.965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0.926-0940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0.910-0.925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60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fa-IR" sz="16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وزن مخصوص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ar-SA" sz="110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D792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92599403"/>
                      </a:ext>
                    </a:extLst>
                  </a:tr>
                  <a:tr h="571437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fa-IR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29.4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ar-SA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29.4-28.7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ar-SA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29.9-29.4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ar-SA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30.4-29.9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fa-IR" sz="1600" u="sng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حجم خاص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US" sz="1600" i="1" u="sng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u="sng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.ⅈ</m:t>
                                  </m:r>
                                  <m:d>
                                    <m:dPr>
                                      <m:begChr m:val=""/>
                                      <m:endChr m:val="|"/>
                                      <m:ctrlPr>
                                        <a:rPr lang="en-US" sz="1600" i="1" u="sng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600" i="1" u="sng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600" u="sng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  <m:t>n</m:t>
                                          </m:r>
                                        </m:e>
                                        <m:sup>
                                          <m:r>
                                            <a:rPr lang="en-US" sz="1600" u="sng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  <m:r>
                                        <a:rPr lang="en-US" sz="1600" i="1" u="sng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./</m:t>
                                      </m:r>
                                    </m:e>
                                  </m:d>
                                  <m:r>
                                    <m:rPr>
                                      <m:sty m:val="p"/>
                                    </m:rPr>
                                    <a:rPr lang="en-US" sz="1600" u="sng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b</m:t>
                                  </m:r>
                                </m:e>
                              </m:d>
                            </m:oMath>
                          </a14:m>
                          <a:endPara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D792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37254849"/>
                      </a:ext>
                    </a:extLst>
                  </a:tr>
                  <a:tr h="34511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9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0.01&gt;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0.01&gt;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0.01&gt;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0.01&gt;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fa-IR" sz="1400" u="sng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جذب آب،24ساعت،ضخامت1/8اینچ(%</a:t>
                          </a:r>
                          <a:r>
                            <a:rPr lang="fa-IR" sz="1200" u="sng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D570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848422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5144130"/>
                  </p:ext>
                </p:extLst>
              </p:nvPr>
            </p:nvGraphicFramePr>
            <p:xfrm>
              <a:off x="1679303" y="1397725"/>
              <a:ext cx="8128000" cy="172645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50834">
                      <a:extLst>
                        <a:ext uri="{9D8B030D-6E8A-4147-A177-3AD203B41FA5}">
                          <a16:colId xmlns:a16="http://schemas.microsoft.com/office/drawing/2014/main" val="1477858310"/>
                        </a:ext>
                      </a:extLst>
                    </a:gridCol>
                    <a:gridCol w="940526">
                      <a:extLst>
                        <a:ext uri="{9D8B030D-6E8A-4147-A177-3AD203B41FA5}">
                          <a16:colId xmlns:a16="http://schemas.microsoft.com/office/drawing/2014/main" val="1485165315"/>
                        </a:ext>
                      </a:extLst>
                    </a:gridCol>
                    <a:gridCol w="966651">
                      <a:extLst>
                        <a:ext uri="{9D8B030D-6E8A-4147-A177-3AD203B41FA5}">
                          <a16:colId xmlns:a16="http://schemas.microsoft.com/office/drawing/2014/main" val="3060637877"/>
                        </a:ext>
                      </a:extLst>
                    </a:gridCol>
                    <a:gridCol w="1071155">
                      <a:extLst>
                        <a:ext uri="{9D8B030D-6E8A-4147-A177-3AD203B41FA5}">
                          <a16:colId xmlns:a16="http://schemas.microsoft.com/office/drawing/2014/main" val="3737314812"/>
                        </a:ext>
                      </a:extLst>
                    </a:gridCol>
                    <a:gridCol w="2795451">
                      <a:extLst>
                        <a:ext uri="{9D8B030D-6E8A-4147-A177-3AD203B41FA5}">
                          <a16:colId xmlns:a16="http://schemas.microsoft.com/office/drawing/2014/main" val="1942769455"/>
                        </a:ext>
                      </a:extLst>
                    </a:gridCol>
                    <a:gridCol w="1303383">
                      <a:extLst>
                        <a:ext uri="{9D8B030D-6E8A-4147-A177-3AD203B41FA5}">
                          <a16:colId xmlns:a16="http://schemas.microsoft.com/office/drawing/2014/main" val="4172719518"/>
                        </a:ext>
                      </a:extLst>
                    </a:gridCol>
                  </a:tblGrid>
                  <a:tr h="809898"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ar-SA" sz="1100" u="none" strike="noStrike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0.928-0.941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900" u="none" strike="noStrike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0.941-0.965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0.926-0940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0.910-0.925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60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fa-IR" sz="16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وزن مخصوص</a:t>
                          </a:r>
                          <a:endParaRPr lang="en-US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ar-SA" sz="1100" u="none" strike="noStrike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D792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92599403"/>
                      </a:ext>
                    </a:extLst>
                  </a:tr>
                  <a:tr h="571437">
                    <a:tc>
                      <a:txBody>
                        <a:bodyPr/>
                        <a:lstStyle/>
                        <a:p>
                          <a:pPr marL="0" marR="0" algn="ctr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fa-IR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29.4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ar-SA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29.4-28.7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ar-SA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29.9-29.4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 rtl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ar-SA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30.4-29.9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44227" t="-150000" r="-47495" b="-627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D792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37254849"/>
                      </a:ext>
                    </a:extLst>
                  </a:tr>
                  <a:tr h="34511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9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0.01&gt;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0.01&gt;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 rtl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0.01&gt;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0.01&gt;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fa-IR" sz="1400" u="sng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جذب آب،24ساعت،ضخامت1/8اینچ(%</a:t>
                          </a:r>
                          <a:r>
                            <a:rPr lang="fa-IR" sz="1200" u="sng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1100" u="sng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D570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848422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140080"/>
              </p:ext>
            </p:extLst>
          </p:nvPr>
        </p:nvGraphicFramePr>
        <p:xfrm>
          <a:off x="1679302" y="3684935"/>
          <a:ext cx="8128002" cy="283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961">
                  <a:extLst>
                    <a:ext uri="{9D8B030D-6E8A-4147-A177-3AD203B41FA5}">
                      <a16:colId xmlns:a16="http://schemas.microsoft.com/office/drawing/2014/main" val="301898452"/>
                    </a:ext>
                  </a:extLst>
                </a:gridCol>
                <a:gridCol w="901337">
                  <a:extLst>
                    <a:ext uri="{9D8B030D-6E8A-4147-A177-3AD203B41FA5}">
                      <a16:colId xmlns:a16="http://schemas.microsoft.com/office/drawing/2014/main" val="3503109113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3559261733"/>
                    </a:ext>
                  </a:extLst>
                </a:gridCol>
                <a:gridCol w="1201783">
                  <a:extLst>
                    <a:ext uri="{9D8B030D-6E8A-4147-A177-3AD203B41FA5}">
                      <a16:colId xmlns:a16="http://schemas.microsoft.com/office/drawing/2014/main" val="1629202407"/>
                    </a:ext>
                  </a:extLst>
                </a:gridCol>
                <a:gridCol w="2704980">
                  <a:extLst>
                    <a:ext uri="{9D8B030D-6E8A-4147-A177-3AD203B41FA5}">
                      <a16:colId xmlns:a16="http://schemas.microsoft.com/office/drawing/2014/main" val="336436777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6268999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4000-6000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،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100-5</a:t>
                      </a: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،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،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200-3</a:t>
                      </a: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،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600-2</a:t>
                      </a: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،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استحکام کششی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(ISP)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D638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54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200-500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20-1000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50-600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90-800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کشیدگی(%)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D638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556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0.20-1.10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0.6-1.8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0.25-0.55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0.14-0.38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مدول کششی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(I 10 PSI 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D6381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3919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1.0-1.7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1.0-2.0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0.60-1.15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0.08-0.60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مدول خمشی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(PSI 10 10 5)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D790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110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هیچ استراحت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0.5-20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0.5-16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هیچ استراحت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مقائمت در یرایر ضریه ،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درجه)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.izod ft-b/ in</a:t>
                      </a: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D256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6623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سختی ،رلکول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 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D785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5752866"/>
                  </a:ext>
                </a:extLst>
              </a:tr>
            </a:tbl>
          </a:graphicData>
        </a:graphic>
      </p:graphicFrame>
      <p:sp>
        <p:nvSpPr>
          <p:cNvPr id="8" name="Left Arrow 7"/>
          <p:cNvSpPr/>
          <p:nvPr/>
        </p:nvSpPr>
        <p:spPr>
          <a:xfrm>
            <a:off x="10026127" y="2086984"/>
            <a:ext cx="1333948" cy="5701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فیزیکی</a:t>
            </a:r>
            <a:endParaRPr lang="en-US" dirty="0"/>
          </a:p>
        </p:txBody>
      </p:sp>
      <p:sp>
        <p:nvSpPr>
          <p:cNvPr id="9" name="Left Arrow 8"/>
          <p:cNvSpPr/>
          <p:nvPr/>
        </p:nvSpPr>
        <p:spPr>
          <a:xfrm>
            <a:off x="10112188" y="4797911"/>
            <a:ext cx="1247887" cy="5486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مکانیکی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1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967146"/>
              </p:ext>
            </p:extLst>
          </p:nvPr>
        </p:nvGraphicFramePr>
        <p:xfrm>
          <a:off x="2032000" y="719666"/>
          <a:ext cx="7423971" cy="1453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159">
                  <a:extLst>
                    <a:ext uri="{9D8B030D-6E8A-4147-A177-3AD203B41FA5}">
                      <a16:colId xmlns:a16="http://schemas.microsoft.com/office/drawing/2014/main" val="2661547186"/>
                    </a:ext>
                  </a:extLst>
                </a:gridCol>
                <a:gridCol w="707461">
                  <a:extLst>
                    <a:ext uri="{9D8B030D-6E8A-4147-A177-3AD203B41FA5}">
                      <a16:colId xmlns:a16="http://schemas.microsoft.com/office/drawing/2014/main" val="1048387715"/>
                    </a:ext>
                  </a:extLst>
                </a:gridCol>
                <a:gridCol w="727113">
                  <a:extLst>
                    <a:ext uri="{9D8B030D-6E8A-4147-A177-3AD203B41FA5}">
                      <a16:colId xmlns:a16="http://schemas.microsoft.com/office/drawing/2014/main" val="3471678763"/>
                    </a:ext>
                  </a:extLst>
                </a:gridCol>
                <a:gridCol w="815544">
                  <a:extLst>
                    <a:ext uri="{9D8B030D-6E8A-4147-A177-3AD203B41FA5}">
                      <a16:colId xmlns:a16="http://schemas.microsoft.com/office/drawing/2014/main" val="3784285584"/>
                    </a:ext>
                  </a:extLst>
                </a:gridCol>
                <a:gridCol w="3149366">
                  <a:extLst>
                    <a:ext uri="{9D8B030D-6E8A-4147-A177-3AD203B41FA5}">
                      <a16:colId xmlns:a16="http://schemas.microsoft.com/office/drawing/2014/main" val="1201011388"/>
                    </a:ext>
                  </a:extLst>
                </a:gridCol>
                <a:gridCol w="1237328">
                  <a:extLst>
                    <a:ext uri="{9D8B030D-6E8A-4147-A177-3AD203B41FA5}">
                      <a16:colId xmlns:a16="http://schemas.microsoft.com/office/drawing/2014/main" val="4031136448"/>
                    </a:ext>
                  </a:extLst>
                </a:gridCol>
              </a:tblGrid>
              <a:tr h="430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11.0-12.4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8.0-10.0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8.0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هدایت حرارتی( 4 10 10 کال-سانتی متر/ثانیه-سانتی متر-2-درجه سانتی گراد)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C177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2340941"/>
                  </a:ext>
                </a:extLst>
              </a:tr>
              <a:tr h="430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6.1-7.2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7.8-8.9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5.6-12.2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(F 10 </a:t>
                      </a: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ضریب انبساط حرارتی( 5 10 - ،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IN/.IN)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D696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7197302"/>
                  </a:ext>
                </a:extLst>
              </a:tr>
              <a:tr h="5922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118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110-130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140-190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105-120 120</a:t>
                      </a: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،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90-105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100-121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دمای انحراف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(F)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PSI264</a:t>
                      </a: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در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PSI66</a:t>
                      </a: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در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D648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661384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104836"/>
              </p:ext>
            </p:extLst>
          </p:nvPr>
        </p:nvGraphicFramePr>
        <p:xfrm>
          <a:off x="1930400" y="2729922"/>
          <a:ext cx="7525570" cy="2670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835">
                  <a:extLst>
                    <a:ext uri="{9D8B030D-6E8A-4147-A177-3AD203B41FA5}">
                      <a16:colId xmlns:a16="http://schemas.microsoft.com/office/drawing/2014/main" val="1656185140"/>
                    </a:ext>
                  </a:extLst>
                </a:gridCol>
                <a:gridCol w="732389">
                  <a:extLst>
                    <a:ext uri="{9D8B030D-6E8A-4147-A177-3AD203B41FA5}">
                      <a16:colId xmlns:a16="http://schemas.microsoft.com/office/drawing/2014/main" val="2288022501"/>
                    </a:ext>
                  </a:extLst>
                </a:gridCol>
                <a:gridCol w="732390">
                  <a:extLst>
                    <a:ext uri="{9D8B030D-6E8A-4147-A177-3AD203B41FA5}">
                      <a16:colId xmlns:a16="http://schemas.microsoft.com/office/drawing/2014/main" val="4105835807"/>
                    </a:ext>
                  </a:extLst>
                </a:gridCol>
                <a:gridCol w="774847">
                  <a:extLst>
                    <a:ext uri="{9D8B030D-6E8A-4147-A177-3AD203B41FA5}">
                      <a16:colId xmlns:a16="http://schemas.microsoft.com/office/drawing/2014/main" val="2442690991"/>
                    </a:ext>
                  </a:extLst>
                </a:gridCol>
                <a:gridCol w="3118847">
                  <a:extLst>
                    <a:ext uri="{9D8B030D-6E8A-4147-A177-3AD203B41FA5}">
                      <a16:colId xmlns:a16="http://schemas.microsoft.com/office/drawing/2014/main" val="3731838016"/>
                    </a:ext>
                  </a:extLst>
                </a:gridCol>
                <a:gridCol w="1254262">
                  <a:extLst>
                    <a:ext uri="{9D8B030D-6E8A-4147-A177-3AD203B41FA5}">
                      <a16:colId xmlns:a16="http://schemas.microsoft.com/office/drawing/2014/main" val="950370734"/>
                    </a:ext>
                  </a:extLst>
                </a:gridCol>
              </a:tblGrid>
              <a:tr h="860903">
                <a:tc>
                  <a:txBody>
                    <a:bodyPr/>
                    <a:lstStyle/>
                    <a:p>
                      <a:pPr marL="0" marR="0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900کیلو وات بر سانتی متر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450-500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460-650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460-700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استحکام دی الکتریک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کوتاه مدت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(V/MIL</a:t>
                      </a: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ضخیم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.IN-1/8</a:t>
                      </a: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D149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8268297"/>
                  </a:ext>
                </a:extLst>
              </a:tr>
              <a:tr h="69895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2.30-2.35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2.30-2.35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2.25-2.35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2.25-2.35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ثابت دی الکتریک در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1KH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D150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3816310"/>
                  </a:ext>
                </a:extLst>
              </a:tr>
              <a:tr h="5803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0.0002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ضریب افت در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KHZ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D150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0395763"/>
                  </a:ext>
                </a:extLst>
              </a:tr>
              <a:tr h="4739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~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~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~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~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مقاومت در برابر حجم(اهم – سانتیمتر)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RH</a:t>
                      </a: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ور73 درجه فاز نهایت ،50%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D257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801025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195559"/>
              </p:ext>
            </p:extLst>
          </p:nvPr>
        </p:nvGraphicFramePr>
        <p:xfrm>
          <a:off x="1764252" y="5855316"/>
          <a:ext cx="7691718" cy="749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979">
                  <a:extLst>
                    <a:ext uri="{9D8B030D-6E8A-4147-A177-3AD203B41FA5}">
                      <a16:colId xmlns:a16="http://schemas.microsoft.com/office/drawing/2014/main" val="393241791"/>
                    </a:ext>
                  </a:extLst>
                </a:gridCol>
                <a:gridCol w="753035">
                  <a:extLst>
                    <a:ext uri="{9D8B030D-6E8A-4147-A177-3AD203B41FA5}">
                      <a16:colId xmlns:a16="http://schemas.microsoft.com/office/drawing/2014/main" val="1370019583"/>
                    </a:ext>
                  </a:extLst>
                </a:gridCol>
                <a:gridCol w="742278">
                  <a:extLst>
                    <a:ext uri="{9D8B030D-6E8A-4147-A177-3AD203B41FA5}">
                      <a16:colId xmlns:a16="http://schemas.microsoft.com/office/drawing/2014/main" val="2203258371"/>
                    </a:ext>
                  </a:extLst>
                </a:gridCol>
                <a:gridCol w="753035">
                  <a:extLst>
                    <a:ext uri="{9D8B030D-6E8A-4147-A177-3AD203B41FA5}">
                      <a16:colId xmlns:a16="http://schemas.microsoft.com/office/drawing/2014/main" val="3150243504"/>
                    </a:ext>
                  </a:extLst>
                </a:gridCol>
                <a:gridCol w="3139438">
                  <a:extLst>
                    <a:ext uri="{9D8B030D-6E8A-4147-A177-3AD203B41FA5}">
                      <a16:colId xmlns:a16="http://schemas.microsoft.com/office/drawing/2014/main" val="3388617310"/>
                    </a:ext>
                  </a:extLst>
                </a:gridCol>
                <a:gridCol w="1281953">
                  <a:extLst>
                    <a:ext uri="{9D8B030D-6E8A-4147-A177-3AD203B41FA5}">
                      <a16:colId xmlns:a16="http://schemas.microsoft.com/office/drawing/2014/main" val="4261969649"/>
                    </a:ext>
                  </a:extLst>
                </a:gridCol>
              </a:tblGrid>
              <a:tr h="37493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ضریب شکست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D542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186184"/>
                  </a:ext>
                </a:extLst>
              </a:tr>
              <a:tr h="37493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10-50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4-50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4-50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عبور(%)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D1003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8868964"/>
                  </a:ext>
                </a:extLst>
              </a:tr>
            </a:tbl>
          </a:graphicData>
        </a:graphic>
      </p:graphicFrame>
      <p:sp>
        <p:nvSpPr>
          <p:cNvPr id="7" name="Left Arrow 6"/>
          <p:cNvSpPr/>
          <p:nvPr/>
        </p:nvSpPr>
        <p:spPr>
          <a:xfrm>
            <a:off x="9821732" y="1290918"/>
            <a:ext cx="1108037" cy="51636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ترمینال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9821732" y="3689873"/>
            <a:ext cx="1344706" cy="6669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برق</a:t>
            </a:r>
            <a:endParaRPr lang="en-US" dirty="0"/>
          </a:p>
        </p:txBody>
      </p:sp>
      <p:sp>
        <p:nvSpPr>
          <p:cNvPr id="10" name="Left Arrow 9"/>
          <p:cNvSpPr/>
          <p:nvPr/>
        </p:nvSpPr>
        <p:spPr>
          <a:xfrm>
            <a:off x="9821732" y="6142616"/>
            <a:ext cx="925157" cy="3765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نوری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514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218</Words>
  <Application>Microsoft Office PowerPoint</Application>
  <PresentationFormat>Widescreen</PresentationFormat>
  <Paragraphs>175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4</cp:revision>
  <dcterms:created xsi:type="dcterms:W3CDTF">2020-01-01T20:03:39Z</dcterms:created>
  <dcterms:modified xsi:type="dcterms:W3CDTF">2020-01-01T20:39:54Z</dcterms:modified>
</cp:coreProperties>
</file>