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6" autoAdjust="0"/>
    <p:restoredTop sz="94660"/>
  </p:normalViewPr>
  <p:slideViewPr>
    <p:cSldViewPr snapToGrid="0">
      <p:cViewPr varScale="1">
        <p:scale>
          <a:sx n="73" d="100"/>
          <a:sy n="73" d="100"/>
        </p:scale>
        <p:origin x="624" y="-40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804D7-9B7B-4E9E-A72A-95E849FBD7C1}" type="datetimeFigureOut">
              <a:rPr lang="en-US" smtClean="0"/>
              <a:t>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A1AB6-934C-4DE1-B708-032A7F7AC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714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804D7-9B7B-4E9E-A72A-95E849FBD7C1}" type="datetimeFigureOut">
              <a:rPr lang="en-US" smtClean="0"/>
              <a:t>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A1AB6-934C-4DE1-B708-032A7F7AC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85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804D7-9B7B-4E9E-A72A-95E849FBD7C1}" type="datetimeFigureOut">
              <a:rPr lang="en-US" smtClean="0"/>
              <a:t>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A1AB6-934C-4DE1-B708-032A7F7AC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068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804D7-9B7B-4E9E-A72A-95E849FBD7C1}" type="datetimeFigureOut">
              <a:rPr lang="en-US" smtClean="0"/>
              <a:t>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A1AB6-934C-4DE1-B708-032A7F7AC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944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804D7-9B7B-4E9E-A72A-95E849FBD7C1}" type="datetimeFigureOut">
              <a:rPr lang="en-US" smtClean="0"/>
              <a:t>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A1AB6-934C-4DE1-B708-032A7F7AC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53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804D7-9B7B-4E9E-A72A-95E849FBD7C1}" type="datetimeFigureOut">
              <a:rPr lang="en-US" smtClean="0"/>
              <a:t>1/1/2020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A1AB6-934C-4DE1-B708-032A7F7AC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510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804D7-9B7B-4E9E-A72A-95E849FBD7C1}" type="datetimeFigureOut">
              <a:rPr lang="en-US" smtClean="0"/>
              <a:t>1/1/2020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A1AB6-934C-4DE1-B708-032A7F7AC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045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804D7-9B7B-4E9E-A72A-95E849FBD7C1}" type="datetimeFigureOut">
              <a:rPr lang="en-US" smtClean="0"/>
              <a:t>1/1/2020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A1AB6-934C-4DE1-B708-032A7F7AC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05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804D7-9B7B-4E9E-A72A-95E849FBD7C1}" type="datetimeFigureOut">
              <a:rPr lang="en-US" smtClean="0"/>
              <a:t>1/1/2020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A1AB6-934C-4DE1-B708-032A7F7AC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276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804D7-9B7B-4E9E-A72A-95E849FBD7C1}" type="datetimeFigureOut">
              <a:rPr lang="en-US" smtClean="0"/>
              <a:t>1/1/2020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A1AB6-934C-4DE1-B708-032A7F7AC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228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804D7-9B7B-4E9E-A72A-95E849FBD7C1}" type="datetimeFigureOut">
              <a:rPr lang="en-US" smtClean="0"/>
              <a:t>1/1/2020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A1AB6-934C-4DE1-B708-032A7F7AC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493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804D7-9B7B-4E9E-A72A-95E849FBD7C1}" type="datetimeFigureOut">
              <a:rPr lang="en-US" smtClean="0"/>
              <a:t>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A1AB6-934C-4DE1-B708-032A7F7AC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887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5364117"/>
              </p:ext>
            </p:extLst>
          </p:nvPr>
        </p:nvGraphicFramePr>
        <p:xfrm>
          <a:off x="2364377" y="0"/>
          <a:ext cx="7106194" cy="13376366"/>
        </p:xfrm>
        <a:graphic>
          <a:graphicData uri="http://schemas.openxmlformats.org/drawingml/2006/table">
            <a:tbl>
              <a:tblPr/>
              <a:tblGrid>
                <a:gridCol w="7106194">
                  <a:extLst>
                    <a:ext uri="{9D8B030D-6E8A-4147-A177-3AD203B41FA5}">
                      <a16:colId xmlns:a16="http://schemas.microsoft.com/office/drawing/2014/main" val="372104636"/>
                    </a:ext>
                  </a:extLst>
                </a:gridCol>
              </a:tblGrid>
              <a:tr h="1337636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0799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3961314"/>
              </p:ext>
            </p:extLst>
          </p:nvPr>
        </p:nvGraphicFramePr>
        <p:xfrm>
          <a:off x="2364374" y="78377"/>
          <a:ext cx="7093135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234">
                  <a:extLst>
                    <a:ext uri="{9D8B030D-6E8A-4147-A177-3AD203B41FA5}">
                      <a16:colId xmlns:a16="http://schemas.microsoft.com/office/drawing/2014/main" val="226213640"/>
                    </a:ext>
                  </a:extLst>
                </a:gridCol>
                <a:gridCol w="2380022">
                  <a:extLst>
                    <a:ext uri="{9D8B030D-6E8A-4147-A177-3AD203B41FA5}">
                      <a16:colId xmlns:a16="http://schemas.microsoft.com/office/drawing/2014/main" val="2995204050"/>
                    </a:ext>
                  </a:extLst>
                </a:gridCol>
                <a:gridCol w="847127">
                  <a:extLst>
                    <a:ext uri="{9D8B030D-6E8A-4147-A177-3AD203B41FA5}">
                      <a16:colId xmlns:a16="http://schemas.microsoft.com/office/drawing/2014/main" val="1822488692"/>
                    </a:ext>
                  </a:extLst>
                </a:gridCol>
                <a:gridCol w="817203">
                  <a:extLst>
                    <a:ext uri="{9D8B030D-6E8A-4147-A177-3AD203B41FA5}">
                      <a16:colId xmlns:a16="http://schemas.microsoft.com/office/drawing/2014/main" val="4030267432"/>
                    </a:ext>
                  </a:extLst>
                </a:gridCol>
                <a:gridCol w="1186945">
                  <a:extLst>
                    <a:ext uri="{9D8B030D-6E8A-4147-A177-3AD203B41FA5}">
                      <a16:colId xmlns:a16="http://schemas.microsoft.com/office/drawing/2014/main" val="3173546672"/>
                    </a:ext>
                  </a:extLst>
                </a:gridCol>
                <a:gridCol w="1041604">
                  <a:extLst>
                    <a:ext uri="{9D8B030D-6E8A-4147-A177-3AD203B41FA5}">
                      <a16:colId xmlns:a16="http://schemas.microsoft.com/office/drawing/2014/main" val="2924339384"/>
                    </a:ext>
                  </a:extLst>
                </a:gridCol>
              </a:tblGrid>
              <a:tr h="836024">
                <a:tc>
                  <a:txBody>
                    <a:bodyPr/>
                    <a:lstStyle/>
                    <a:p>
                      <a:r>
                        <a:rPr lang="en-US" dirty="0" smtClean="0"/>
                        <a:t>ASTM</a:t>
                      </a:r>
                      <a:r>
                        <a:rPr lang="en-US" baseline="0" dirty="0" smtClean="0"/>
                        <a:t> TEST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PROPERTY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</a:t>
                      </a:r>
                      <a:r>
                        <a:rPr lang="en-US" baseline="0" dirty="0" smtClean="0"/>
                        <a:t> density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Medium</a:t>
                      </a:r>
                    </a:p>
                    <a:p>
                      <a:r>
                        <a:rPr lang="en-US" sz="1500" dirty="0" smtClean="0"/>
                        <a:t>Density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</a:t>
                      </a:r>
                      <a:endParaRPr lang="en-US" baseline="0" dirty="0" smtClean="0"/>
                    </a:p>
                    <a:p>
                      <a:pPr algn="ctr"/>
                      <a:r>
                        <a:rPr lang="en-US" baseline="0" dirty="0" smtClean="0"/>
                        <a:t>Density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ultrahigh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94533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0344072"/>
              </p:ext>
            </p:extLst>
          </p:nvPr>
        </p:nvGraphicFramePr>
        <p:xfrm>
          <a:off x="2364377" y="1071154"/>
          <a:ext cx="7093133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6023">
                  <a:extLst>
                    <a:ext uri="{9D8B030D-6E8A-4147-A177-3AD203B41FA5}">
                      <a16:colId xmlns:a16="http://schemas.microsoft.com/office/drawing/2014/main" val="81059148"/>
                    </a:ext>
                  </a:extLst>
                </a:gridCol>
                <a:gridCol w="2351314">
                  <a:extLst>
                    <a:ext uri="{9D8B030D-6E8A-4147-A177-3AD203B41FA5}">
                      <a16:colId xmlns:a16="http://schemas.microsoft.com/office/drawing/2014/main" val="284253919"/>
                    </a:ext>
                  </a:extLst>
                </a:gridCol>
                <a:gridCol w="875212">
                  <a:extLst>
                    <a:ext uri="{9D8B030D-6E8A-4147-A177-3AD203B41FA5}">
                      <a16:colId xmlns:a16="http://schemas.microsoft.com/office/drawing/2014/main" val="3787325320"/>
                    </a:ext>
                  </a:extLst>
                </a:gridCol>
                <a:gridCol w="849085">
                  <a:extLst>
                    <a:ext uri="{9D8B030D-6E8A-4147-A177-3AD203B41FA5}">
                      <a16:colId xmlns:a16="http://schemas.microsoft.com/office/drawing/2014/main" val="2572914162"/>
                    </a:ext>
                  </a:extLst>
                </a:gridCol>
                <a:gridCol w="1136469">
                  <a:extLst>
                    <a:ext uri="{9D8B030D-6E8A-4147-A177-3AD203B41FA5}">
                      <a16:colId xmlns:a16="http://schemas.microsoft.com/office/drawing/2014/main" val="1683182274"/>
                    </a:ext>
                  </a:extLst>
                </a:gridCol>
                <a:gridCol w="1045030">
                  <a:extLst>
                    <a:ext uri="{9D8B030D-6E8A-4147-A177-3AD203B41FA5}">
                      <a16:colId xmlns:a16="http://schemas.microsoft.com/office/drawing/2014/main" val="2385495683"/>
                    </a:ext>
                  </a:extLst>
                </a:gridCol>
              </a:tblGrid>
              <a:tr h="593562">
                <a:tc>
                  <a:txBody>
                    <a:bodyPr/>
                    <a:lstStyle/>
                    <a:p>
                      <a:r>
                        <a:rPr lang="en-US" dirty="0" smtClean="0"/>
                        <a:t>D792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SPECIFIC</a:t>
                      </a:r>
                      <a:r>
                        <a:rPr lang="en-US" baseline="0" dirty="0" smtClean="0"/>
                        <a:t> GRAVITY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0.910</a:t>
                      </a:r>
                    </a:p>
                    <a:p>
                      <a:pPr algn="ctr"/>
                      <a:r>
                        <a:rPr lang="en-US" dirty="0" smtClean="0"/>
                        <a:t>0.025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0.926-0.940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0.941-0.965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0.928-0.941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968648"/>
                  </a:ext>
                </a:extLst>
              </a:tr>
              <a:tr h="83602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D792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SPECIFIC VOLUME (IN.3/Ib.)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30.4-</a:t>
                      </a:r>
                    </a:p>
                    <a:p>
                      <a:pPr algn="ctr"/>
                      <a:r>
                        <a:rPr lang="en-US" dirty="0" smtClean="0"/>
                        <a:t>29.9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29.9-29.4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29.4-</a:t>
                      </a:r>
                    </a:p>
                    <a:p>
                      <a:pPr algn="ctr"/>
                      <a:r>
                        <a:rPr lang="en-US" dirty="0" smtClean="0"/>
                        <a:t>28.7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29.4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5800482"/>
                  </a:ext>
                </a:extLst>
              </a:tr>
              <a:tr h="46566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D570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WATER ABSORPTION,24HOUR1/8INCH</a:t>
                      </a:r>
                      <a:r>
                        <a:rPr lang="en-US" sz="1600" baseline="0" dirty="0" smtClean="0"/>
                        <a:t> THICK(%)</a:t>
                      </a:r>
                      <a:endParaRPr lang="en-US" sz="1600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&lt;0.01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&lt;0.01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&lt;0.01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&lt;0.01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40219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612397"/>
              </p:ext>
            </p:extLst>
          </p:nvPr>
        </p:nvGraphicFramePr>
        <p:xfrm>
          <a:off x="2377437" y="4092079"/>
          <a:ext cx="7093134" cy="3871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1340">
                  <a:extLst>
                    <a:ext uri="{9D8B030D-6E8A-4147-A177-3AD203B41FA5}">
                      <a16:colId xmlns:a16="http://schemas.microsoft.com/office/drawing/2014/main" val="4170391564"/>
                    </a:ext>
                  </a:extLst>
                </a:gridCol>
                <a:gridCol w="2508069">
                  <a:extLst>
                    <a:ext uri="{9D8B030D-6E8A-4147-A177-3AD203B41FA5}">
                      <a16:colId xmlns:a16="http://schemas.microsoft.com/office/drawing/2014/main" val="507927848"/>
                    </a:ext>
                  </a:extLst>
                </a:gridCol>
                <a:gridCol w="953588">
                  <a:extLst>
                    <a:ext uri="{9D8B030D-6E8A-4147-A177-3AD203B41FA5}">
                      <a16:colId xmlns:a16="http://schemas.microsoft.com/office/drawing/2014/main" val="3145547719"/>
                    </a:ext>
                  </a:extLst>
                </a:gridCol>
                <a:gridCol w="809898">
                  <a:extLst>
                    <a:ext uri="{9D8B030D-6E8A-4147-A177-3AD203B41FA5}">
                      <a16:colId xmlns:a16="http://schemas.microsoft.com/office/drawing/2014/main" val="231779437"/>
                    </a:ext>
                  </a:extLst>
                </a:gridCol>
                <a:gridCol w="796834">
                  <a:extLst>
                    <a:ext uri="{9D8B030D-6E8A-4147-A177-3AD203B41FA5}">
                      <a16:colId xmlns:a16="http://schemas.microsoft.com/office/drawing/2014/main" val="209410967"/>
                    </a:ext>
                  </a:extLst>
                </a:gridCol>
                <a:gridCol w="1123405">
                  <a:extLst>
                    <a:ext uri="{9D8B030D-6E8A-4147-A177-3AD203B41FA5}">
                      <a16:colId xmlns:a16="http://schemas.microsoft.com/office/drawing/2014/main" val="3506052865"/>
                    </a:ext>
                  </a:extLst>
                </a:gridCol>
              </a:tblGrid>
              <a:tr h="61801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D638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Tensile</a:t>
                      </a:r>
                      <a:r>
                        <a:rPr lang="en-US" baseline="0" dirty="0" smtClean="0"/>
                        <a:t> strength(psi)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600-2.300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1,200-3,500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3,100-5,500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6000-4000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5340814"/>
                  </a:ext>
                </a:extLst>
              </a:tr>
              <a:tr h="65808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D638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Elongation(%)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90-800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50-600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20-1,000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200-500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6009398"/>
                  </a:ext>
                </a:extLst>
              </a:tr>
              <a:tr h="70870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D638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Tensile  modulus</a:t>
                      </a:r>
                      <a:r>
                        <a:rPr lang="en-US" baseline="0" dirty="0" smtClean="0"/>
                        <a:t> (10~5psi)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0.38-0.14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0.55-0.25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0.6-1.8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0.20-1.10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487366"/>
                  </a:ext>
                </a:extLst>
              </a:tr>
              <a:tr h="63277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D790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Flexural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modulus</a:t>
                      </a:r>
                      <a:r>
                        <a:rPr lang="en-US" baseline="0" dirty="0" smtClean="0"/>
                        <a:t> (10~5psi)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0.08-0.60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0.60-1.15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1.0-2,0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1.0-1.7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7021594"/>
                  </a:ext>
                </a:extLst>
              </a:tr>
              <a:tr h="58595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D256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Impact strength,izod(ft-Ib/in.of</a:t>
                      </a:r>
                      <a:r>
                        <a:rPr lang="en-US" baseline="0" dirty="0" smtClean="0"/>
                        <a:t> notch)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r>
                        <a:rPr lang="en-US" baseline="0" dirty="0" smtClean="0"/>
                        <a:t> break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0.5-16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0.5-20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r>
                        <a:rPr lang="en-US" baseline="0" dirty="0" smtClean="0"/>
                        <a:t> break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6095072"/>
                  </a:ext>
                </a:extLst>
              </a:tr>
              <a:tr h="584701">
                <a:tc>
                  <a:txBody>
                    <a:bodyPr/>
                    <a:lstStyle/>
                    <a:p>
                      <a:r>
                        <a:rPr lang="en-US" dirty="0" smtClean="0"/>
                        <a:t>D785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HARDNESS,ROCKWEll 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3579538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365153"/>
              </p:ext>
            </p:extLst>
          </p:nvPr>
        </p:nvGraphicFramePr>
        <p:xfrm>
          <a:off x="2364374" y="8203475"/>
          <a:ext cx="7093134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3">
                  <a:extLst>
                    <a:ext uri="{9D8B030D-6E8A-4147-A177-3AD203B41FA5}">
                      <a16:colId xmlns:a16="http://schemas.microsoft.com/office/drawing/2014/main" val="2188731400"/>
                    </a:ext>
                  </a:extLst>
                </a:gridCol>
                <a:gridCol w="2508069">
                  <a:extLst>
                    <a:ext uri="{9D8B030D-6E8A-4147-A177-3AD203B41FA5}">
                      <a16:colId xmlns:a16="http://schemas.microsoft.com/office/drawing/2014/main" val="209262256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896682790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1164399902"/>
                    </a:ext>
                  </a:extLst>
                </a:gridCol>
                <a:gridCol w="862148">
                  <a:extLst>
                    <a:ext uri="{9D8B030D-6E8A-4147-A177-3AD203B41FA5}">
                      <a16:colId xmlns:a16="http://schemas.microsoft.com/office/drawing/2014/main" val="2873205616"/>
                    </a:ext>
                  </a:extLst>
                </a:gridCol>
                <a:gridCol w="1071154">
                  <a:extLst>
                    <a:ext uri="{9D8B030D-6E8A-4147-A177-3AD203B41FA5}">
                      <a16:colId xmlns:a16="http://schemas.microsoft.com/office/drawing/2014/main" val="2750418682"/>
                    </a:ext>
                  </a:extLst>
                </a:gridCol>
              </a:tblGrid>
              <a:tr h="80544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C177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THERMAL conductivity(10~4cal-cm/sec-cm~2-C)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8.0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8.0-10.0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11.0-12.4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11.0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2093782"/>
                  </a:ext>
                </a:extLst>
              </a:tr>
              <a:tr h="5638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D696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Coefficient</a:t>
                      </a:r>
                      <a:r>
                        <a:rPr lang="en-US" baseline="0" dirty="0" smtClean="0"/>
                        <a:t> of thermal expansion (10~5in/in.-f)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5.6-12.2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7.8-8.9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6.1-7.2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7.8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2460839"/>
                  </a:ext>
                </a:extLst>
              </a:tr>
              <a:tr h="3221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Ctric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Deflection temperature (F) at264 psi at66 psi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90-105</a:t>
                      </a:r>
                    </a:p>
                    <a:p>
                      <a:pPr algn="ctr"/>
                      <a:r>
                        <a:rPr lang="en-US" dirty="0" smtClean="0"/>
                        <a:t>100-121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105.120,120-165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110.130-140-190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118</a:t>
                      </a:r>
                    </a:p>
                    <a:p>
                      <a:pPr algn="ctr"/>
                      <a:r>
                        <a:rPr lang="en-US" dirty="0" smtClean="0"/>
                        <a:t>`170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3290063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635445"/>
              </p:ext>
            </p:extLst>
          </p:nvPr>
        </p:nvGraphicFramePr>
        <p:xfrm>
          <a:off x="2364374" y="10936844"/>
          <a:ext cx="7106198" cy="32295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0653">
                  <a:extLst>
                    <a:ext uri="{9D8B030D-6E8A-4147-A177-3AD203B41FA5}">
                      <a16:colId xmlns:a16="http://schemas.microsoft.com/office/drawing/2014/main" val="829354763"/>
                    </a:ext>
                  </a:extLst>
                </a:gridCol>
                <a:gridCol w="2578122">
                  <a:extLst>
                    <a:ext uri="{9D8B030D-6E8A-4147-A177-3AD203B41FA5}">
                      <a16:colId xmlns:a16="http://schemas.microsoft.com/office/drawing/2014/main" val="2121232877"/>
                    </a:ext>
                  </a:extLst>
                </a:gridCol>
                <a:gridCol w="929171">
                  <a:extLst>
                    <a:ext uri="{9D8B030D-6E8A-4147-A177-3AD203B41FA5}">
                      <a16:colId xmlns:a16="http://schemas.microsoft.com/office/drawing/2014/main" val="1940439484"/>
                    </a:ext>
                  </a:extLst>
                </a:gridCol>
                <a:gridCol w="798301">
                  <a:extLst>
                    <a:ext uri="{9D8B030D-6E8A-4147-A177-3AD203B41FA5}">
                      <a16:colId xmlns:a16="http://schemas.microsoft.com/office/drawing/2014/main" val="2483701188"/>
                    </a:ext>
                  </a:extLst>
                </a:gridCol>
                <a:gridCol w="876824">
                  <a:extLst>
                    <a:ext uri="{9D8B030D-6E8A-4147-A177-3AD203B41FA5}">
                      <a16:colId xmlns:a16="http://schemas.microsoft.com/office/drawing/2014/main" val="280198331"/>
                    </a:ext>
                  </a:extLst>
                </a:gridCol>
                <a:gridCol w="1073127">
                  <a:extLst>
                    <a:ext uri="{9D8B030D-6E8A-4147-A177-3AD203B41FA5}">
                      <a16:colId xmlns:a16="http://schemas.microsoft.com/office/drawing/2014/main" val="2208072372"/>
                    </a:ext>
                  </a:extLst>
                </a:gridCol>
              </a:tblGrid>
              <a:tr h="654654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D149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Dielectric srength (v/mil)</a:t>
                      </a:r>
                      <a:r>
                        <a:rPr lang="en-US" baseline="0" dirty="0" smtClean="0"/>
                        <a:t> short time,1/8.thick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460.700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460-650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450-500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900kv/cm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632077"/>
                  </a:ext>
                </a:extLst>
              </a:tr>
              <a:tr h="654654">
                <a:tc>
                  <a:txBody>
                    <a:bodyPr/>
                    <a:lstStyle/>
                    <a:p>
                      <a:r>
                        <a:rPr lang="en-US" dirty="0" smtClean="0"/>
                        <a:t>d150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Dielectric constant at1khz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2.25-2.35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2.25-2.35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2.30-2.35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2.30-2.35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755787"/>
                  </a:ext>
                </a:extLst>
              </a:tr>
              <a:tr h="637995">
                <a:tc>
                  <a:txBody>
                    <a:bodyPr/>
                    <a:lstStyle/>
                    <a:p>
                      <a:r>
                        <a:rPr lang="en-US" dirty="0" smtClean="0"/>
                        <a:t>D150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DISSIPATION factor at 1khz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0.0003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0.0002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9425397"/>
                  </a:ext>
                </a:extLst>
              </a:tr>
              <a:tr h="637995">
                <a:tc>
                  <a:txBody>
                    <a:bodyPr/>
                    <a:lstStyle/>
                    <a:p>
                      <a:r>
                        <a:rPr lang="en-US" dirty="0" smtClean="0"/>
                        <a:t>D257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VOLUME resistvity(ohm-cm)at 73 f,50%RH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10~15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10~15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10~15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10~18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453099"/>
                  </a:ext>
                </a:extLst>
              </a:tr>
              <a:tr h="637995">
                <a:tc>
                  <a:txBody>
                    <a:bodyPr/>
                    <a:lstStyle/>
                    <a:p>
                      <a:r>
                        <a:rPr lang="en-US" dirty="0" smtClean="0"/>
                        <a:t>D495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Arc resistance(s)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135-160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299-235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2018804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616085"/>
              </p:ext>
            </p:extLst>
          </p:nvPr>
        </p:nvGraphicFramePr>
        <p:xfrm>
          <a:off x="2377437" y="14591212"/>
          <a:ext cx="709314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4">
                  <a:extLst>
                    <a:ext uri="{9D8B030D-6E8A-4147-A177-3AD203B41FA5}">
                      <a16:colId xmlns:a16="http://schemas.microsoft.com/office/drawing/2014/main" val="797802131"/>
                    </a:ext>
                  </a:extLst>
                </a:gridCol>
                <a:gridCol w="2521132">
                  <a:extLst>
                    <a:ext uri="{9D8B030D-6E8A-4147-A177-3AD203B41FA5}">
                      <a16:colId xmlns:a16="http://schemas.microsoft.com/office/drawing/2014/main" val="3038563896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3200960231"/>
                    </a:ext>
                  </a:extLst>
                </a:gridCol>
                <a:gridCol w="783771">
                  <a:extLst>
                    <a:ext uri="{9D8B030D-6E8A-4147-A177-3AD203B41FA5}">
                      <a16:colId xmlns:a16="http://schemas.microsoft.com/office/drawing/2014/main" val="538650602"/>
                    </a:ext>
                  </a:extLst>
                </a:gridCol>
                <a:gridCol w="901337">
                  <a:extLst>
                    <a:ext uri="{9D8B030D-6E8A-4147-A177-3AD203B41FA5}">
                      <a16:colId xmlns:a16="http://schemas.microsoft.com/office/drawing/2014/main" val="1038923615"/>
                    </a:ext>
                  </a:extLst>
                </a:gridCol>
                <a:gridCol w="1058096">
                  <a:extLst>
                    <a:ext uri="{9D8B030D-6E8A-4147-A177-3AD203B41FA5}">
                      <a16:colId xmlns:a16="http://schemas.microsoft.com/office/drawing/2014/main" val="3925962863"/>
                    </a:ext>
                  </a:extLst>
                </a:gridCol>
              </a:tblGrid>
              <a:tr h="5850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D542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Refractive</a:t>
                      </a:r>
                      <a:r>
                        <a:rPr lang="en-US" baseline="0" dirty="0" smtClean="0"/>
                        <a:t> index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94081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D1003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TRANSMITTANCE(%)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4-50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4-50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10-50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3637290"/>
                  </a:ext>
                </a:extLst>
              </a:tr>
            </a:tbl>
          </a:graphicData>
        </a:graphic>
      </p:graphicFrame>
      <p:sp>
        <p:nvSpPr>
          <p:cNvPr id="13" name="Left Arrow 12"/>
          <p:cNvSpPr/>
          <p:nvPr/>
        </p:nvSpPr>
        <p:spPr>
          <a:xfrm>
            <a:off x="9679577" y="2155371"/>
            <a:ext cx="1489166" cy="56170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PHYSICAL</a:t>
            </a:r>
            <a:endParaRPr lang="en-US" dirty="0"/>
          </a:p>
        </p:txBody>
      </p:sp>
      <p:sp>
        <p:nvSpPr>
          <p:cNvPr id="14" name="Left Arrow 13"/>
          <p:cNvSpPr/>
          <p:nvPr/>
        </p:nvSpPr>
        <p:spPr>
          <a:xfrm>
            <a:off x="9679577" y="5904411"/>
            <a:ext cx="1737360" cy="6923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MECHANICAL</a:t>
            </a:r>
            <a:endParaRPr lang="en-US" dirty="0"/>
          </a:p>
        </p:txBody>
      </p:sp>
      <p:sp>
        <p:nvSpPr>
          <p:cNvPr id="15" name="Left Arrow 14"/>
          <p:cNvSpPr/>
          <p:nvPr/>
        </p:nvSpPr>
        <p:spPr>
          <a:xfrm>
            <a:off x="9810206" y="9366069"/>
            <a:ext cx="1907177" cy="7445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THERMAL</a:t>
            </a:r>
            <a:endParaRPr lang="en-US" dirty="0"/>
          </a:p>
        </p:txBody>
      </p:sp>
      <p:sp>
        <p:nvSpPr>
          <p:cNvPr id="16" name="Left Arrow 15"/>
          <p:cNvSpPr/>
          <p:nvPr/>
        </p:nvSpPr>
        <p:spPr>
          <a:xfrm>
            <a:off x="9751422" y="12331337"/>
            <a:ext cx="2024743" cy="77070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ELECTRICAL</a:t>
            </a:r>
            <a:endParaRPr lang="en-US" dirty="0"/>
          </a:p>
        </p:txBody>
      </p:sp>
      <p:sp>
        <p:nvSpPr>
          <p:cNvPr id="17" name="Left Arrow 16"/>
          <p:cNvSpPr/>
          <p:nvPr/>
        </p:nvSpPr>
        <p:spPr>
          <a:xfrm>
            <a:off x="9810206" y="14911251"/>
            <a:ext cx="1796141" cy="71192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OPTICAL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65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201</Words>
  <Application>Microsoft Office PowerPoint</Application>
  <PresentationFormat>Widescreen</PresentationFormat>
  <Paragraphs>141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15</cp:revision>
  <dcterms:created xsi:type="dcterms:W3CDTF">2020-01-01T21:00:33Z</dcterms:created>
  <dcterms:modified xsi:type="dcterms:W3CDTF">2020-01-01T22:59:03Z</dcterms:modified>
</cp:coreProperties>
</file>